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62" r:id="rId3"/>
    <p:sldId id="260" r:id="rId4"/>
    <p:sldId id="261" r:id="rId5"/>
  </p:sldIdLst>
  <p:sldSz cx="9144000" cy="6858000" type="screen4x3"/>
  <p:notesSz cx="7099300" cy="10234613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vette Serral" initials="I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97A"/>
    <a:srgbClr val="E1FFF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8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18" y="-84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3" name="Contenidor de data 2"/>
          <p:cNvSpPr>
            <a:spLocks noGrp="1"/>
          </p:cNvSpPr>
          <p:nvPr>
            <p:ph type="dt" sz="quarter" idx="1"/>
          </p:nvPr>
        </p:nvSpPr>
        <p:spPr>
          <a:xfrm>
            <a:off x="4020506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D752CFBB-2AE0-4AB0-96B1-B5AC2990DFA9}" type="datetimeFigureOut">
              <a:rPr lang="ca-ES" smtClean="0"/>
              <a:pPr/>
              <a:t>22/09/2015</a:t>
            </a:fld>
            <a:endParaRPr lang="ca-ES" dirty="0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2"/>
          </p:nvPr>
        </p:nvSpPr>
        <p:spPr>
          <a:xfrm>
            <a:off x="0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BD5B466F-2CD0-4192-82B6-BA2C3E70A01A}" type="slidenum">
              <a:rPr lang="ca-ES" smtClean="0"/>
              <a:pPr/>
              <a:t>‹#›</a:t>
            </a:fld>
            <a:endParaRPr lang="ca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4020506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9858F2E4-9B16-4549-A3A8-A0296B9B64C2}" type="datetimeFigureOut">
              <a:rPr lang="ca-ES" smtClean="0"/>
              <a:pPr/>
              <a:t>22/09/2015</a:t>
            </a:fld>
            <a:endParaRPr lang="ca-ES" dirty="0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ca-ES" dirty="0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709599" y="4861155"/>
            <a:ext cx="5680103" cy="4605821"/>
          </a:xfrm>
          <a:prstGeom prst="rect">
            <a:avLst/>
          </a:prstGeom>
        </p:spPr>
        <p:txBody>
          <a:bodyPr vert="horz" lIns="94768" tIns="47384" rIns="94768" bIns="47384" rtlCol="0">
            <a:normAutofit/>
          </a:bodyPr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FF5B015D-B3B7-4963-BD5B-E3D7315FBFBD}" type="slidenum">
              <a:rPr lang="ca-ES" smtClean="0"/>
              <a:pPr/>
              <a:t>‹#›</a:t>
            </a:fld>
            <a:endParaRPr lang="ca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5 Rectángulo"/>
          <p:cNvSpPr/>
          <p:nvPr userDrawn="1"/>
        </p:nvSpPr>
        <p:spPr>
          <a:xfrm>
            <a:off x="1598" y="687"/>
            <a:ext cx="9142402" cy="88918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18589" tIns="59294" rIns="118589" bIns="59294">
            <a:spAutoFit/>
          </a:bodyPr>
          <a:lstStyle/>
          <a:p>
            <a:pPr algn="ctr">
              <a:lnSpc>
                <a:spcPts val="1500"/>
              </a:lnSpc>
              <a:defRPr/>
            </a:pPr>
            <a:endParaRPr lang="en-US" sz="500" b="1" i="1" noProof="0" smtClean="0">
              <a:solidFill>
                <a:srgbClr val="00897A"/>
              </a:solidFill>
              <a:latin typeface="+mj-lt"/>
              <a:ea typeface="ＭＳ Ｐゴシック" pitchFamily="34" charset="-128"/>
            </a:endParaRPr>
          </a:p>
          <a:p>
            <a:pPr algn="l">
              <a:lnSpc>
                <a:spcPts val="1500"/>
              </a:lnSpc>
              <a:defRPr/>
            </a:pPr>
            <a:r>
              <a:rPr lang="en-US" sz="1600" b="1" i="1" noProof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			</a:t>
            </a:r>
            <a:r>
              <a:rPr lang="en-US" sz="1800" b="1" i="1" noProof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ENEON first workshop</a:t>
            </a:r>
            <a:r>
              <a:rPr lang="en-US" sz="1200" b="1" i="1" noProof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 </a:t>
            </a:r>
          </a:p>
          <a:p>
            <a:pPr algn="l">
              <a:lnSpc>
                <a:spcPts val="1500"/>
              </a:lnSpc>
              <a:defRPr/>
            </a:pPr>
            <a:r>
              <a:rPr lang="en-US" sz="1200" b="1" i="1" noProof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			</a:t>
            </a:r>
            <a:r>
              <a:rPr lang="en-US" sz="1400" b="1" i="1" noProof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Observing Europe: Networking the Earth Observation Networks in Europe</a:t>
            </a:r>
          </a:p>
          <a:p>
            <a:pPr algn="l">
              <a:lnSpc>
                <a:spcPts val="1500"/>
              </a:lnSpc>
              <a:defRPr/>
            </a:pPr>
            <a:r>
              <a:rPr lang="en-US" sz="1400" b="1" i="1" noProof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			</a:t>
            </a:r>
            <a:r>
              <a:rPr lang="en-US" sz="1400" b="0" i="1" noProof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21-22</a:t>
            </a:r>
            <a:r>
              <a:rPr lang="en-US" sz="1400" b="0" i="1" baseline="0" noProof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 September, Paris</a:t>
            </a:r>
            <a:endParaRPr lang="en-US" sz="1200" b="0" noProof="0">
              <a:solidFill>
                <a:srgbClr val="2B4C6E"/>
              </a:solidFill>
              <a:latin typeface="+mj-lt"/>
              <a:ea typeface="ＭＳ Ｐゴシック" pitchFamily="34" charset="-128"/>
            </a:endParaRPr>
          </a:p>
        </p:txBody>
      </p:sp>
      <p:pic>
        <p:nvPicPr>
          <p:cNvPr id="12" name="Picture 17" descr="\\joanma\www\projectes\eneon\IMG\EC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4100" y="2"/>
            <a:ext cx="829897" cy="548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6" descr="ConnectinGE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2785" y="47500"/>
            <a:ext cx="2195774" cy="330740"/>
          </a:xfrm>
          <a:prstGeom prst="rect">
            <a:avLst/>
          </a:prstGeom>
          <a:noFill/>
        </p:spPr>
      </p:pic>
      <p:pic>
        <p:nvPicPr>
          <p:cNvPr id="7" name="Picture 16" descr="P:\2015_ConnectinGEO\Dissemination\_Logos\LogoENEON.png"/>
          <p:cNvPicPr>
            <a:picLocks noChangeAspect="1" noChangeArrowheads="1"/>
          </p:cNvPicPr>
          <p:nvPr userDrawn="1"/>
        </p:nvPicPr>
        <p:blipFill>
          <a:blip r:embed="rId4" cstate="print"/>
          <a:srcRect l="14771" t="23463" r="14688" b="1459"/>
          <a:stretch>
            <a:fillRect/>
          </a:stretch>
        </p:blipFill>
        <p:spPr bwMode="auto">
          <a:xfrm>
            <a:off x="47501" y="-11875"/>
            <a:ext cx="2423634" cy="879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Connector recte 19"/>
          <p:cNvCxnSpPr/>
          <p:nvPr userDrawn="1"/>
        </p:nvCxnSpPr>
        <p:spPr>
          <a:xfrm>
            <a:off x="0" y="896845"/>
            <a:ext cx="9144000" cy="0"/>
          </a:xfrm>
          <a:prstGeom prst="line">
            <a:avLst/>
          </a:prstGeom>
          <a:ln w="381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7181851" y="274643"/>
            <a:ext cx="2228851" cy="5851525"/>
          </a:xfrm>
        </p:spPr>
        <p:txBody>
          <a:bodyPr vert="eaVert"/>
          <a:lstStyle/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95302" y="274643"/>
            <a:ext cx="6534150" cy="5851525"/>
          </a:xfrm>
        </p:spPr>
        <p:txBody>
          <a:bodyPr vert="eaVert"/>
          <a:lstStyle/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95301" y="1600205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5029200" y="1600205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1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noProof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smtClean="0"/>
              <a:t>Feu clic aquí per editar l'estil</a:t>
            </a:r>
            <a:endParaRPr lang="en-GB" noProof="0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2276872"/>
            <a:ext cx="8229600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Feu</a:t>
            </a:r>
            <a:r>
              <a:rPr lang="en-GB" noProof="0" dirty="0" smtClean="0"/>
              <a:t> </a:t>
            </a:r>
            <a:r>
              <a:rPr lang="en-GB" noProof="0" dirty="0" err="1" smtClean="0"/>
              <a:t>clic</a:t>
            </a:r>
            <a:r>
              <a:rPr lang="en-GB" noProof="0" dirty="0" smtClean="0"/>
              <a:t> </a:t>
            </a:r>
            <a:r>
              <a:rPr lang="en-GB" noProof="0" dirty="0" err="1" smtClean="0"/>
              <a:t>aquí</a:t>
            </a:r>
            <a:r>
              <a:rPr lang="en-GB" noProof="0" dirty="0" smtClean="0"/>
              <a:t> per </a:t>
            </a:r>
            <a:r>
              <a:rPr lang="en-GB" noProof="0" dirty="0" err="1" smtClean="0"/>
              <a:t>editar</a:t>
            </a:r>
            <a:r>
              <a:rPr lang="en-GB" noProof="0" dirty="0" smtClean="0"/>
              <a:t> </a:t>
            </a:r>
            <a:r>
              <a:rPr lang="en-GB" noProof="0" dirty="0" err="1" smtClean="0"/>
              <a:t>els</a:t>
            </a:r>
            <a:r>
              <a:rPr lang="en-GB" noProof="0" dirty="0" smtClean="0"/>
              <a:t> </a:t>
            </a:r>
            <a:r>
              <a:rPr lang="en-GB" noProof="0" dirty="0" err="1" smtClean="0"/>
              <a:t>estils</a:t>
            </a:r>
            <a:r>
              <a:rPr lang="en-GB" noProof="0" dirty="0" smtClean="0"/>
              <a:t> de text</a:t>
            </a:r>
          </a:p>
          <a:p>
            <a:pPr lvl="1"/>
            <a:r>
              <a:rPr lang="en-GB" noProof="0" dirty="0" err="1" smtClean="0"/>
              <a:t>Segon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nivell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Tercer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nivell</a:t>
            </a:r>
            <a:endParaRPr lang="en-GB" noProof="0" dirty="0" smtClean="0"/>
          </a:p>
          <a:p>
            <a:pPr lvl="3"/>
            <a:r>
              <a:rPr lang="en-GB" noProof="0" dirty="0" smtClean="0"/>
              <a:t>Quart </a:t>
            </a:r>
            <a:r>
              <a:rPr lang="en-GB" noProof="0" dirty="0" err="1" smtClean="0"/>
              <a:t>nivell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Cinquè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nivell</a:t>
            </a:r>
            <a:endParaRPr lang="en-GB" noProof="0" dirty="0"/>
          </a:p>
        </p:txBody>
      </p:sp>
      <p:sp>
        <p:nvSpPr>
          <p:cNvPr id="12" name="5 Rectángulo"/>
          <p:cNvSpPr/>
          <p:nvPr userDrawn="1"/>
        </p:nvSpPr>
        <p:spPr>
          <a:xfrm>
            <a:off x="1598" y="687"/>
            <a:ext cx="9142402" cy="889187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118589" tIns="59294" rIns="118589" bIns="59294">
            <a:spAutoFit/>
          </a:bodyPr>
          <a:lstStyle/>
          <a:p>
            <a:pPr algn="ctr">
              <a:lnSpc>
                <a:spcPts val="1500"/>
              </a:lnSpc>
              <a:defRPr/>
            </a:pPr>
            <a:endParaRPr lang="en-US" sz="500" b="1" i="1" dirty="0" smtClean="0">
              <a:solidFill>
                <a:srgbClr val="00897A"/>
              </a:solidFill>
              <a:latin typeface="+mj-lt"/>
              <a:ea typeface="ＭＳ Ｐゴシック" pitchFamily="34" charset="-128"/>
            </a:endParaRPr>
          </a:p>
          <a:p>
            <a:pPr algn="l">
              <a:lnSpc>
                <a:spcPts val="1500"/>
              </a:lnSpc>
              <a:defRPr/>
            </a:pPr>
            <a:r>
              <a:rPr lang="en-US" sz="1600" b="1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			</a:t>
            </a:r>
            <a:r>
              <a:rPr lang="en-US" sz="1800" b="1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ENEON first workshop</a:t>
            </a:r>
            <a:r>
              <a:rPr lang="en-US" sz="1200" b="1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 </a:t>
            </a:r>
          </a:p>
          <a:p>
            <a:pPr algn="l">
              <a:lnSpc>
                <a:spcPts val="1500"/>
              </a:lnSpc>
              <a:defRPr/>
            </a:pPr>
            <a:r>
              <a:rPr lang="en-US" sz="1200" b="1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			</a:t>
            </a:r>
            <a:r>
              <a:rPr lang="en-US" sz="1400" b="1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Observing Europe: Networking the Earth Observation Networks in Europe</a:t>
            </a:r>
          </a:p>
          <a:p>
            <a:pPr algn="l">
              <a:lnSpc>
                <a:spcPts val="1500"/>
              </a:lnSpc>
              <a:defRPr/>
            </a:pPr>
            <a:r>
              <a:rPr lang="en-US" sz="1400" b="1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			</a:t>
            </a:r>
            <a:r>
              <a:rPr lang="en-US" sz="1400" b="0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21-22</a:t>
            </a:r>
            <a:r>
              <a:rPr lang="en-US" sz="1400" b="0" i="1" baseline="0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 September, Paris</a:t>
            </a:r>
            <a:endParaRPr lang="en-US" sz="1200" b="0" dirty="0">
              <a:solidFill>
                <a:srgbClr val="2B4C6E"/>
              </a:solidFill>
              <a:latin typeface="+mj-lt"/>
              <a:ea typeface="ＭＳ Ｐゴシック" pitchFamily="34" charset="-128"/>
            </a:endParaRPr>
          </a:p>
        </p:txBody>
      </p:sp>
      <p:pic>
        <p:nvPicPr>
          <p:cNvPr id="13" name="Picture 17" descr="\\joanma\www\projectes\eneon\IMG\EC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14100" y="2"/>
            <a:ext cx="829897" cy="548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6" descr="ConnectinGE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952785" y="47500"/>
            <a:ext cx="2195774" cy="330740"/>
          </a:xfrm>
          <a:prstGeom prst="rect">
            <a:avLst/>
          </a:prstGeom>
          <a:noFill/>
        </p:spPr>
      </p:pic>
      <p:pic>
        <p:nvPicPr>
          <p:cNvPr id="15" name="Picture 16" descr="P:\2015_ConnectinGEO\Dissemination\_Logos\LogoENEON.png"/>
          <p:cNvPicPr>
            <a:picLocks noChangeAspect="1" noChangeArrowheads="1"/>
          </p:cNvPicPr>
          <p:nvPr userDrawn="1"/>
        </p:nvPicPr>
        <p:blipFill>
          <a:blip r:embed="rId15" cstate="print"/>
          <a:srcRect l="14771" t="23463" r="14688" b="1459"/>
          <a:stretch>
            <a:fillRect/>
          </a:stretch>
        </p:blipFill>
        <p:spPr bwMode="auto">
          <a:xfrm>
            <a:off x="47501" y="-11875"/>
            <a:ext cx="2423634" cy="879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Agrupa 15"/>
          <p:cNvGrpSpPr/>
          <p:nvPr/>
        </p:nvGrpSpPr>
        <p:grpSpPr>
          <a:xfrm>
            <a:off x="24983" y="5025051"/>
            <a:ext cx="9095396" cy="1800402"/>
            <a:chOff x="24983" y="5001301"/>
            <a:chExt cx="9095396" cy="1800402"/>
          </a:xfrm>
        </p:grpSpPr>
        <p:pic>
          <p:nvPicPr>
            <p:cNvPr id="4098" name="Picture 2" descr="http://www.eneon.net/imatgestop/03.jpg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983" y="5937405"/>
              <a:ext cx="2988000" cy="864000"/>
            </a:xfrm>
            <a:prstGeom prst="rect">
              <a:avLst/>
            </a:prstGeom>
            <a:noFill/>
          </p:spPr>
        </p:pic>
        <p:pic>
          <p:nvPicPr>
            <p:cNvPr id="4100" name="Picture 4" descr="http://www.eneon.net/imatgestop/06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983" y="5001301"/>
              <a:ext cx="2987302" cy="864096"/>
            </a:xfrm>
            <a:prstGeom prst="rect">
              <a:avLst/>
            </a:prstGeom>
            <a:noFill/>
          </p:spPr>
        </p:pic>
        <p:pic>
          <p:nvPicPr>
            <p:cNvPr id="4102" name="Picture 6" descr="http://www.eneon.net/imatgestop/05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84293" y="5937405"/>
              <a:ext cx="2988000" cy="864298"/>
            </a:xfrm>
            <a:prstGeom prst="rect">
              <a:avLst/>
            </a:prstGeom>
            <a:noFill/>
          </p:spPr>
        </p:pic>
        <p:pic>
          <p:nvPicPr>
            <p:cNvPr id="4104" name="Picture 8" descr="http://www.eneon.net/imatgestop/08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84293" y="5001301"/>
              <a:ext cx="2988000" cy="864298"/>
            </a:xfrm>
            <a:prstGeom prst="rect">
              <a:avLst/>
            </a:prstGeom>
            <a:noFill/>
          </p:spPr>
        </p:pic>
        <p:pic>
          <p:nvPicPr>
            <p:cNvPr id="4106" name="Picture 10" descr="http://www.eneon.net/imatgestop/04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132379" y="5001301"/>
              <a:ext cx="2988000" cy="864298"/>
            </a:xfrm>
            <a:prstGeom prst="rect">
              <a:avLst/>
            </a:prstGeom>
            <a:noFill/>
          </p:spPr>
        </p:pic>
        <p:pic>
          <p:nvPicPr>
            <p:cNvPr id="4108" name="Picture 12" descr="http://www.eneon.net/imatgestop/09.jp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132379" y="5937405"/>
              <a:ext cx="2988000" cy="864298"/>
            </a:xfrm>
            <a:prstGeom prst="rect">
              <a:avLst/>
            </a:prstGeom>
            <a:noFill/>
          </p:spPr>
        </p:pic>
      </p:grpSp>
      <p:sp>
        <p:nvSpPr>
          <p:cNvPr id="14" name="Títol 1"/>
          <p:cNvSpPr txBox="1">
            <a:spLocks/>
          </p:cNvSpPr>
          <p:nvPr/>
        </p:nvSpPr>
        <p:spPr>
          <a:xfrm>
            <a:off x="707575" y="3581607"/>
            <a:ext cx="7772400" cy="830997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1">
                <a:solidFill>
                  <a:srgbClr val="00897A"/>
                </a:solidFill>
                <a:effectLst/>
              </a:defRPr>
            </a:lvl1pPr>
          </a:lstStyle>
          <a:p>
            <a:pPr algn="r">
              <a:defRPr/>
            </a:pPr>
            <a:r>
              <a:rPr lang="en-US" sz="2800" b="1" i="0" dirty="0" smtClean="0">
                <a:latin typeface="+mj-lt"/>
                <a:ea typeface="+mj-ea"/>
                <a:cs typeface="+mj-cs"/>
              </a:rPr>
              <a:t>ENEON definition, criteria, processes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897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dirty="0" err="1" smtClean="0">
                <a:latin typeface="+mj-lt"/>
                <a:ea typeface="+mj-ea"/>
                <a:cs typeface="+mj-cs"/>
              </a:rPr>
              <a:t>Ivette</a:t>
            </a:r>
            <a:r>
              <a:rPr lang="en-US" sz="2000" b="1" i="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2000" b="1" i="0" dirty="0" err="1" smtClean="0">
                <a:latin typeface="+mj-lt"/>
                <a:ea typeface="+mj-ea"/>
                <a:cs typeface="+mj-cs"/>
              </a:rPr>
              <a:t>Serral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rgbClr val="00897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QuadreDeText 14"/>
          <p:cNvSpPr txBox="1"/>
          <p:nvPr/>
        </p:nvSpPr>
        <p:spPr>
          <a:xfrm>
            <a:off x="703111" y="1138135"/>
            <a:ext cx="7776864" cy="20005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i="0" kern="1200" noProof="0" dirty="0" smtClean="0">
                <a:solidFill>
                  <a:srgbClr val="00897A"/>
                </a:solidFill>
                <a:effectLst/>
                <a:latin typeface="+mj-lt"/>
                <a:ea typeface="+mj-ea"/>
                <a:cs typeface="+mj-cs"/>
              </a:rPr>
              <a:t>ENEON first workshop</a:t>
            </a:r>
            <a:endParaRPr lang="en-US" sz="4000" b="1" i="0" kern="1200" noProof="0" dirty="0" smtClean="0">
              <a:solidFill>
                <a:srgbClr val="00897A"/>
              </a:solidFill>
              <a:effectLst/>
              <a:latin typeface="+mj-lt"/>
              <a:ea typeface="+mj-ea"/>
              <a:cs typeface="+mj-cs"/>
            </a:endParaRPr>
          </a:p>
          <a:p>
            <a:pPr algn="ctr"/>
            <a:r>
              <a:rPr lang="en-US" sz="3200" i="1" dirty="0" smtClean="0">
                <a:solidFill>
                  <a:srgbClr val="00897A"/>
                </a:solidFill>
              </a:rPr>
              <a:t>Observing Europe: Networking the Earth Observation Networks in Europe</a:t>
            </a:r>
          </a:p>
          <a:p>
            <a:pPr lvl="0" algn="ctr"/>
            <a:r>
              <a:rPr lang="en-US" sz="2400" i="1" dirty="0" smtClean="0">
                <a:solidFill>
                  <a:schemeClr val="tx1">
                    <a:tint val="75000"/>
                  </a:schemeClr>
                </a:solidFill>
              </a:rPr>
              <a:t>21-22 September, Paris</a:t>
            </a:r>
            <a:endParaRPr lang="ca-ES" sz="4000" b="1" i="0" kern="1200" dirty="0" smtClean="0">
              <a:solidFill>
                <a:srgbClr val="00897A"/>
              </a:solidFill>
              <a:effectLst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710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824536"/>
          </a:xfrm>
        </p:spPr>
        <p:txBody>
          <a:bodyPr/>
          <a:lstStyle/>
          <a:p>
            <a:r>
              <a:rPr lang="en-US" b="1" i="1" dirty="0" smtClean="0">
                <a:solidFill>
                  <a:srgbClr val="00897A"/>
                </a:solidFill>
                <a:ea typeface="ＭＳ Ｐゴシック" pitchFamily="34" charset="-128"/>
              </a:rPr>
              <a:t>ENEON is the European Network of Earth Observation Networks, </a:t>
            </a:r>
            <a:r>
              <a:rPr lang="en-US" dirty="0" smtClean="0">
                <a:solidFill>
                  <a:srgbClr val="2B4C6E"/>
                </a:solidFill>
                <a:ea typeface="ＭＳ Ｐゴシック" pitchFamily="34" charset="-128"/>
              </a:rPr>
              <a:t>funded by the European Union under the H2020 </a:t>
            </a:r>
            <a:r>
              <a:rPr lang="en-US" dirty="0" err="1" smtClean="0">
                <a:solidFill>
                  <a:srgbClr val="2B4C6E"/>
                </a:solidFill>
                <a:ea typeface="ＭＳ Ｐゴシック" pitchFamily="34" charset="-128"/>
              </a:rPr>
              <a:t>ConnectinGEO</a:t>
            </a:r>
            <a:r>
              <a:rPr lang="en-US" dirty="0" smtClean="0">
                <a:solidFill>
                  <a:srgbClr val="2B4C6E"/>
                </a:solidFill>
                <a:ea typeface="ＭＳ Ｐゴシック" pitchFamily="34" charset="-128"/>
              </a:rPr>
              <a:t> project</a:t>
            </a:r>
            <a:r>
              <a:rPr lang="en-US" i="1" dirty="0" smtClean="0">
                <a:solidFill>
                  <a:srgbClr val="2B4C6E"/>
                </a:solidFill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rgbClr val="2B4C6E"/>
                </a:solidFill>
                <a:ea typeface="ＭＳ Ｐゴシック" pitchFamily="34" charset="-128"/>
              </a:rPr>
              <a:t>including space-based, airborne and in-situ observations networks, with the goal of enhancing the use of Earth observations for assessments, forecasts, and predictions of GEOSS SBA topics and Copernicus services.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0" y="908720"/>
            <a:ext cx="9144000" cy="615553"/>
          </a:xfrm>
        </p:spPr>
        <p:txBody>
          <a:bodyPr wrap="square">
            <a:spAutoFit/>
          </a:bodyPr>
          <a:lstStyle/>
          <a:p>
            <a:r>
              <a:rPr lang="en-US" sz="3400" b="1" u="sng" dirty="0" smtClean="0"/>
              <a:t>Criteria for the ENEON definition</a:t>
            </a:r>
            <a:endParaRPr lang="en-US" sz="3400" b="1" u="sng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95536" y="1652550"/>
            <a:ext cx="8229600" cy="5040560"/>
          </a:xfrm>
        </p:spPr>
        <p:txBody>
          <a:bodyPr>
            <a:normAutofit fontScale="85000" lnSpcReduction="20000"/>
          </a:bodyPr>
          <a:lstStyle/>
          <a:p>
            <a:pPr marL="514350" indent="-514350" algn="just"/>
            <a:r>
              <a:rPr lang="en-US" dirty="0" smtClean="0"/>
              <a:t>Avoid duplication with other initiatives</a:t>
            </a:r>
          </a:p>
          <a:p>
            <a:pPr marL="514350" indent="-514350" algn="just"/>
            <a:r>
              <a:rPr lang="en-US" dirty="0" smtClean="0"/>
              <a:t>It does not provide a common infrastructure</a:t>
            </a:r>
          </a:p>
          <a:p>
            <a:pPr marL="514350" indent="-514350" algn="just"/>
            <a:r>
              <a:rPr lang="en-US" dirty="0" smtClean="0"/>
              <a:t>Inexpensive to run</a:t>
            </a:r>
          </a:p>
          <a:p>
            <a:pPr marL="514350" indent="-514350" algn="just"/>
            <a:r>
              <a:rPr lang="en-US" dirty="0" smtClean="0"/>
              <a:t>Useful for the membership</a:t>
            </a:r>
          </a:p>
          <a:p>
            <a:pPr marL="514350" indent="-514350" algn="just"/>
            <a:r>
              <a:rPr lang="en-US" dirty="0" smtClean="0"/>
              <a:t>Unified representation to international EO initiatives (GEOSS in-situ, Copernicus in-situ)</a:t>
            </a:r>
          </a:p>
          <a:p>
            <a:pPr marL="514350" indent="-514350" algn="just"/>
            <a:r>
              <a:rPr lang="en-US" dirty="0" smtClean="0"/>
              <a:t>Connection with the EC</a:t>
            </a:r>
          </a:p>
          <a:p>
            <a:pPr marL="514350" indent="-514350" algn="just"/>
            <a:r>
              <a:rPr lang="en-US" dirty="0" smtClean="0"/>
              <a:t>Transversal thematically</a:t>
            </a:r>
            <a:endParaRPr lang="en-US" dirty="0" smtClean="0"/>
          </a:p>
          <a:p>
            <a:pPr marL="514350" indent="-514350" algn="just"/>
            <a:r>
              <a:rPr lang="en-US" dirty="0" smtClean="0"/>
              <a:t>Integrative beyond pure in-situ (citizen science, private sector, public agencies)</a:t>
            </a:r>
          </a:p>
          <a:p>
            <a:pPr marL="514350" indent="-514350" algn="just"/>
            <a:r>
              <a:rPr lang="en-US" dirty="0" smtClean="0"/>
              <a:t>Regular activities (workshops, white papers, recommendations)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56693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Process phases</a:t>
            </a:r>
            <a:endParaRPr lang="en-US" b="1" dirty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552"/>
          </a:xfrm>
        </p:spPr>
        <p:txBody>
          <a:bodyPr/>
          <a:lstStyle/>
          <a:p>
            <a:pPr algn="just"/>
            <a:r>
              <a:rPr lang="en-US" dirty="0" smtClean="0"/>
              <a:t>Consulting phase (starts in the ENEON first workshop)</a:t>
            </a:r>
          </a:p>
          <a:p>
            <a:pPr algn="just"/>
            <a:r>
              <a:rPr lang="en-US" dirty="0" smtClean="0"/>
              <a:t>Constitution phase (led by </a:t>
            </a:r>
            <a:r>
              <a:rPr lang="en-US" dirty="0" err="1" smtClean="0"/>
              <a:t>ConnectinGEO</a:t>
            </a:r>
            <a:r>
              <a:rPr lang="en-US" dirty="0" smtClean="0"/>
              <a:t> and ENVRI</a:t>
            </a:r>
            <a:r>
              <a:rPr lang="en-US" dirty="0" smtClean="0"/>
              <a:t>+?)</a:t>
            </a:r>
            <a:endParaRPr lang="en-US" dirty="0" smtClean="0"/>
          </a:p>
          <a:p>
            <a:pPr algn="just"/>
            <a:r>
              <a:rPr lang="en-US" dirty="0" smtClean="0"/>
              <a:t>First activities phase (gap analysis, ENEON second workshop </a:t>
            </a:r>
            <a:r>
              <a:rPr lang="en-US" dirty="0" smtClean="0">
                <a:sym typeface="Wingdings" pitchFamily="2" charset="2"/>
              </a:rPr>
              <a:t> end of this phase</a:t>
            </a:r>
            <a:r>
              <a:rPr lang="en-US" dirty="0" smtClean="0"/>
              <a:t>)</a:t>
            </a:r>
          </a:p>
          <a:p>
            <a:pPr algn="just"/>
            <a:r>
              <a:rPr lang="en-US" dirty="0" smtClean="0"/>
              <a:t>Consolidation phase after </a:t>
            </a:r>
            <a:r>
              <a:rPr lang="en-US" dirty="0" err="1" smtClean="0"/>
              <a:t>ConnectinGEO</a:t>
            </a:r>
            <a:r>
              <a:rPr lang="en-US" dirty="0" smtClean="0"/>
              <a:t> (annual event e.g. inside EGU, secretariat)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à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9569</TotalTime>
  <Words>162</Words>
  <Application>Microsoft Office PowerPoint</Application>
  <PresentationFormat>Presentació en pantalla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4</vt:i4>
      </vt:variant>
    </vt:vector>
  </HeadingPairs>
  <TitlesOfParts>
    <vt:vector size="5" baseType="lpstr">
      <vt:lpstr>Tema de l'Office</vt:lpstr>
      <vt:lpstr>Diapositiva 1</vt:lpstr>
      <vt:lpstr>Definition</vt:lpstr>
      <vt:lpstr>Criteria for the ENEON definition</vt:lpstr>
      <vt:lpstr>Process phases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Ivette Serral</dc:creator>
  <cp:lastModifiedBy>Ivette Serral</cp:lastModifiedBy>
  <cp:revision>63</cp:revision>
  <dcterms:created xsi:type="dcterms:W3CDTF">2015-04-08T16:36:35Z</dcterms:created>
  <dcterms:modified xsi:type="dcterms:W3CDTF">2015-09-22T15:55:09Z</dcterms:modified>
</cp:coreProperties>
</file>